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64" r:id="rId5"/>
    <p:sldId id="262" r:id="rId6"/>
    <p:sldId id="309" r:id="rId7"/>
    <p:sldId id="310" r:id="rId8"/>
    <p:sldId id="31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2160">
          <p15:clr>
            <a:srgbClr val="A4A3A4"/>
          </p15:clr>
        </p15:guide>
        <p15:guide id="4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ri Shilat" initials="MS" lastIdx="20" clrIdx="0"/>
  <p:cmAuthor id="2" name="Ronit Soen" initials="RS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0FF"/>
    <a:srgbClr val="004A8D"/>
    <a:srgbClr val="E7E6E6"/>
    <a:srgbClr val="298FD1"/>
    <a:srgbClr val="302E45"/>
    <a:srgbClr val="EC008C"/>
    <a:srgbClr val="F58C7E"/>
    <a:srgbClr val="F067A6"/>
    <a:srgbClr val="B4B0BA"/>
    <a:srgbClr val="F9AF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סגנון בהיר 2 - הדגשה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12" autoAdjust="0"/>
  </p:normalViewPr>
  <p:slideViewPr>
    <p:cSldViewPr snapToGrid="0" showGuides="1">
      <p:cViewPr varScale="1">
        <p:scale>
          <a:sx n="67" d="100"/>
          <a:sy n="67" d="100"/>
        </p:scale>
        <p:origin x="60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124" d="100"/>
          <a:sy n="124" d="100"/>
        </p:scale>
        <p:origin x="495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/>
            </a:lvl1pPr>
          </a:lstStyle>
          <a:p>
            <a:fld id="{31C06EA9-5B09-4754-A303-3A3F0FC820EB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971AAC-6C7F-49EA-858F-6EAF79CF60E9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76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C6A86D3-EC4B-4CF0-BE59-F74CA7A04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646816" cy="458787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‹#›</a:t>
            </a:fld>
            <a:endParaRPr lang="en-US">
              <a:cs typeface="Tahoma" panose="020B060403050404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8E6141E-71BE-4E31-A161-E99910D93714}"/>
              </a:ext>
            </a:extLst>
          </p:cNvPr>
          <p:cNvSpPr txBox="1"/>
          <p:nvPr/>
        </p:nvSpPr>
        <p:spPr>
          <a:xfrm>
            <a:off x="422994" y="8685213"/>
            <a:ext cx="12281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200" dirty="0">
                <a:solidFill>
                  <a:schemeClr val="tx2"/>
                </a:solidFill>
              </a:rPr>
              <a:t>© ETSI 2018</a:t>
            </a:r>
            <a:endParaRPr lang="he-IL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171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1pPr>
    <a:lvl2pPr marL="6286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2pPr>
    <a:lvl3pPr marL="10858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3pPr>
    <a:lvl4pPr marL="15430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4pPr>
    <a:lvl5pPr marL="2000250" indent="-17145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+mn-lt"/>
        <a:ea typeface="+mn-ea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תמונה 3">
            <a:extLst>
              <a:ext uri="{FF2B5EF4-FFF2-40B4-BE49-F238E27FC236}">
                <a16:creationId xmlns:a16="http://schemas.microsoft.com/office/drawing/2014/main" id="{372A564D-06A5-4EFE-B38B-6D6BE06ECA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42549"/>
            <a:ext cx="12192000" cy="1856941"/>
          </a:xfrm>
          <a:prstGeom prst="rect">
            <a:avLst/>
          </a:prstGeom>
        </p:spPr>
      </p:pic>
      <p:pic>
        <p:nvPicPr>
          <p:cNvPr id="3" name="תמונה 2" descr="תמונה שמכילה אובייקט&#10;&#10;תיאור שנוצר ברמת מהימנות גבוהה">
            <a:extLst>
              <a:ext uri="{FF2B5EF4-FFF2-40B4-BE49-F238E27FC236}">
                <a16:creationId xmlns:a16="http://schemas.microsoft.com/office/drawing/2014/main" id="{07CFF163-8B1C-47C8-BBE1-D23B5B2E5D6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0" y="389002"/>
            <a:ext cx="7800815" cy="1025635"/>
          </a:xfrm>
          <a:prstGeom prst="rect">
            <a:avLst/>
          </a:prstGeom>
        </p:spPr>
      </p:pic>
      <p:sp>
        <p:nvSpPr>
          <p:cNvPr id="125" name="מציין מיקום טקסט 46">
            <a:extLst>
              <a:ext uri="{FF2B5EF4-FFF2-40B4-BE49-F238E27FC236}">
                <a16:creationId xmlns:a16="http://schemas.microsoft.com/office/drawing/2014/main" id="{5FD01500-B874-4ED1-BA77-137138AC71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19" name="כותרת 1">
            <a:extLst>
              <a:ext uri="{FF2B5EF4-FFF2-40B4-BE49-F238E27FC236}">
                <a16:creationId xmlns:a16="http://schemas.microsoft.com/office/drawing/2014/main" id="{E40A6F19-AB55-4BB2-90A9-1D0AFF238E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8" name="מציין מיקום טקסט 46">
            <a:extLst>
              <a:ext uri="{FF2B5EF4-FFF2-40B4-BE49-F238E27FC236}">
                <a16:creationId xmlns:a16="http://schemas.microsoft.com/office/drawing/2014/main" id="{723708AD-1A8C-4C3F-BD80-D41BBAFFB0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9" name="מציין מיקום טקסט 46">
            <a:extLst>
              <a:ext uri="{FF2B5EF4-FFF2-40B4-BE49-F238E27FC236}">
                <a16:creationId xmlns:a16="http://schemas.microsoft.com/office/drawing/2014/main" id="{0414D16D-A991-4A59-B46B-10A4B8FF1B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7444CF9-36DD-4075-BEFB-C959185E6308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BD26F86-6539-41EE-BEEC-1242BFE10597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566ED-C85F-4471-BBF7-A8D5741A95D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2020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28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D1CA5A-67E0-445C-8ED9-1D97C8DEDCAC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64107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3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B1FBECD-340B-4FAB-BA12-88175B94A2C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84EF2ADB-9A89-40BC-BC15-3C01C608847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7EFE5C21-EDE3-49A3-AB4C-201632488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14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9B6A789-9E81-499C-A423-9BF9017CA763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810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4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6888615-4A21-4FA2-A689-8FB7634D6320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21EA363-98E5-455B-8A3E-B673A250ECE9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009FC410-4D6C-41A2-AE5F-CD38EB72D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04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EF83C6-9764-4440-8BD6-C4073E91D31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487187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5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76EC95-DA8E-4E8D-AC58-BCC198B18C8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D92B2546-3267-4D3A-95E9-94EEDE110FA2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9DDB4D93-0915-4D24-8981-29B50DDF61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70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Interoperabil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978F9903-36C8-46DC-A63E-A1A6975B7D4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566535"/>
      </p:ext>
    </p:extLst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Interoperabil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2EDC8444-6C9E-45CA-BCD9-805408007ABD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6" name="Footer Placeholder 3">
            <a:extLst>
              <a:ext uri="{FF2B5EF4-FFF2-40B4-BE49-F238E27FC236}">
                <a16:creationId xmlns:a16="http://schemas.microsoft.com/office/drawing/2014/main" id="{45F2A82F-CD8F-4013-8CB9-06BFC6C56457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E956F5EC-E948-4408-9F64-0657F22C8D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3002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B0DD8D0-7699-4FEA-8339-A0B0FF8F4F0C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05214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necting Thing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1838E914-E5C2-4FDA-8DA8-03B57C055929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3" name="Footer Placeholder 3">
            <a:extLst>
              <a:ext uri="{FF2B5EF4-FFF2-40B4-BE49-F238E27FC236}">
                <a16:creationId xmlns:a16="http://schemas.microsoft.com/office/drawing/2014/main" id="{81E0E8EA-F309-45D9-8162-AF34B3A6D15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AD6F975-1E67-4C33-9566-4D46D52FA2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709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קבוצה 18">
            <a:extLst>
              <a:ext uri="{FF2B5EF4-FFF2-40B4-BE49-F238E27FC236}">
                <a16:creationId xmlns:a16="http://schemas.microsoft.com/office/drawing/2014/main" id="{630DADC7-25AE-4B73-A1DD-1C0132BB56CA}"/>
              </a:ext>
            </a:extLst>
          </p:cNvPr>
          <p:cNvGrpSpPr/>
          <p:nvPr userDrawn="1"/>
        </p:nvGrpSpPr>
        <p:grpSpPr>
          <a:xfrm>
            <a:off x="1953901" y="0"/>
            <a:ext cx="7667717" cy="6858001"/>
            <a:chOff x="2731193" y="0"/>
            <a:chExt cx="7667717" cy="6858001"/>
          </a:xfrm>
        </p:grpSpPr>
        <p:sp>
          <p:nvSpPr>
            <p:cNvPr id="20" name="צורה חופשית: צורה 19">
              <a:extLst>
                <a:ext uri="{FF2B5EF4-FFF2-40B4-BE49-F238E27FC236}">
                  <a16:creationId xmlns:a16="http://schemas.microsoft.com/office/drawing/2014/main" id="{17DF4961-DCED-4D2E-A58B-A63307BFE713}"/>
                </a:ext>
              </a:extLst>
            </p:cNvPr>
            <p:cNvSpPr/>
            <p:nvPr userDrawn="1"/>
          </p:nvSpPr>
          <p:spPr>
            <a:xfrm>
              <a:off x="4777558" y="0"/>
              <a:ext cx="4389250" cy="6858000"/>
            </a:xfrm>
            <a:custGeom>
              <a:avLst/>
              <a:gdLst>
                <a:gd name="connsiteX0" fmla="*/ 2039448 w 4389250"/>
                <a:gd name="connsiteY0" fmla="*/ 0 h 6858000"/>
                <a:gd name="connsiteX1" fmla="*/ 2783030 w 4389250"/>
                <a:gd name="connsiteY1" fmla="*/ 0 h 6858000"/>
                <a:gd name="connsiteX2" fmla="*/ 2854818 w 4389250"/>
                <a:gd name="connsiteY2" fmla="*/ 53222 h 6858000"/>
                <a:gd name="connsiteX3" fmla="*/ 4388762 w 4389250"/>
                <a:gd name="connsiteY3" fmla="*/ 2923229 h 6858000"/>
                <a:gd name="connsiteX4" fmla="*/ 692952 w 4389250"/>
                <a:gd name="connsiteY4" fmla="*/ 6796091 h 6858000"/>
                <a:gd name="connsiteX5" fmla="*/ 498457 w 4389250"/>
                <a:gd name="connsiteY5" fmla="*/ 6858000 h 6858000"/>
                <a:gd name="connsiteX6" fmla="*/ 0 w 4389250"/>
                <a:gd name="connsiteY6" fmla="*/ 6858000 h 6858000"/>
                <a:gd name="connsiteX7" fmla="*/ 163544 w 4389250"/>
                <a:gd name="connsiteY7" fmla="*/ 6793240 h 6858000"/>
                <a:gd name="connsiteX8" fmla="*/ 3648163 w 4389250"/>
                <a:gd name="connsiteY8" fmla="*/ 2892256 h 6858000"/>
                <a:gd name="connsiteX9" fmla="*/ 2055949 w 4389250"/>
                <a:gd name="connsiteY9" fmla="*/ 12634 h 6858000"/>
                <a:gd name="connsiteX10" fmla="*/ 2039448 w 4389250"/>
                <a:gd name="connsiteY10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389250" h="6858000">
                  <a:moveTo>
                    <a:pt x="2039448" y="0"/>
                  </a:moveTo>
                  <a:lnTo>
                    <a:pt x="2783030" y="0"/>
                  </a:lnTo>
                  <a:lnTo>
                    <a:pt x="2854818" y="53222"/>
                  </a:lnTo>
                  <a:cubicBezTo>
                    <a:pt x="3715038" y="727088"/>
                    <a:pt x="4367479" y="1656240"/>
                    <a:pt x="4388762" y="2923229"/>
                  </a:cubicBezTo>
                  <a:cubicBezTo>
                    <a:pt x="4425645" y="5114604"/>
                    <a:pt x="2365114" y="6242376"/>
                    <a:pt x="692952" y="6796091"/>
                  </a:cubicBezTo>
                  <a:lnTo>
                    <a:pt x="498457" y="6858000"/>
                  </a:lnTo>
                  <a:lnTo>
                    <a:pt x="0" y="6858000"/>
                  </a:lnTo>
                  <a:lnTo>
                    <a:pt x="163544" y="6793240"/>
                  </a:lnTo>
                  <a:cubicBezTo>
                    <a:pt x="1669864" y="6179291"/>
                    <a:pt x="3711092" y="4949986"/>
                    <a:pt x="3648163" y="2892256"/>
                  </a:cubicBezTo>
                  <a:cubicBezTo>
                    <a:pt x="3610657" y="1644998"/>
                    <a:pt x="2917462" y="702965"/>
                    <a:pt x="2055949" y="12634"/>
                  </a:cubicBezTo>
                  <a:lnTo>
                    <a:pt x="2039448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 err="1"/>
            </a:p>
          </p:txBody>
        </p:sp>
        <p:sp>
          <p:nvSpPr>
            <p:cNvPr id="21" name="צורה חופשית: צורה 20">
              <a:extLst>
                <a:ext uri="{FF2B5EF4-FFF2-40B4-BE49-F238E27FC236}">
                  <a16:creationId xmlns:a16="http://schemas.microsoft.com/office/drawing/2014/main" id="{9F261F25-391E-4495-9F8C-317D9B8B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31193" y="2"/>
              <a:ext cx="4206981" cy="6857999"/>
            </a:xfrm>
            <a:custGeom>
              <a:avLst/>
              <a:gdLst>
                <a:gd name="connsiteX0" fmla="*/ 2134482 w 4206981"/>
                <a:gd name="connsiteY0" fmla="*/ 0 h 6857999"/>
                <a:gd name="connsiteX1" fmla="*/ 2565507 w 4206981"/>
                <a:gd name="connsiteY1" fmla="*/ 0 h 6857999"/>
                <a:gd name="connsiteX2" fmla="*/ 2607190 w 4206981"/>
                <a:gd name="connsiteY2" fmla="*/ 29852 h 6857999"/>
                <a:gd name="connsiteX3" fmla="*/ 4206859 w 4206981"/>
                <a:gd name="connsiteY3" fmla="*/ 2889873 h 6857999"/>
                <a:gd name="connsiteX4" fmla="*/ 364395 w 4206981"/>
                <a:gd name="connsiteY4" fmla="*/ 6830388 h 6857999"/>
                <a:gd name="connsiteX5" fmla="*/ 280110 w 4206981"/>
                <a:gd name="connsiteY5" fmla="*/ 6857999 h 6857999"/>
                <a:gd name="connsiteX6" fmla="*/ 0 w 4206981"/>
                <a:gd name="connsiteY6" fmla="*/ 6857999 h 6857999"/>
                <a:gd name="connsiteX7" fmla="*/ 67164 w 4206981"/>
                <a:gd name="connsiteY7" fmla="*/ 6831728 h 6857999"/>
                <a:gd name="connsiteX8" fmla="*/ 3516140 w 4206981"/>
                <a:gd name="connsiteY8" fmla="*/ 2908934 h 6857999"/>
                <a:gd name="connsiteX9" fmla="*/ 2319762 w 4206981"/>
                <a:gd name="connsiteY9" fmla="*/ 163793 h 6857999"/>
                <a:gd name="connsiteX10" fmla="*/ 2134482 w 4206981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06981" h="6857999">
                  <a:moveTo>
                    <a:pt x="2134482" y="0"/>
                  </a:moveTo>
                  <a:lnTo>
                    <a:pt x="2565507" y="0"/>
                  </a:lnTo>
                  <a:lnTo>
                    <a:pt x="2607190" y="29852"/>
                  </a:lnTo>
                  <a:cubicBezTo>
                    <a:pt x="3525928" y="721020"/>
                    <a:pt x="4217577" y="1658697"/>
                    <a:pt x="4206859" y="2889873"/>
                  </a:cubicBezTo>
                  <a:cubicBezTo>
                    <a:pt x="4186902" y="5047419"/>
                    <a:pt x="2074272" y="6248861"/>
                    <a:pt x="364395" y="6830388"/>
                  </a:cubicBezTo>
                  <a:lnTo>
                    <a:pt x="280110" y="6857999"/>
                  </a:lnTo>
                  <a:lnTo>
                    <a:pt x="0" y="6857999"/>
                  </a:lnTo>
                  <a:lnTo>
                    <a:pt x="67164" y="6831728"/>
                  </a:lnTo>
                  <a:cubicBezTo>
                    <a:pt x="1611971" y="6205232"/>
                    <a:pt x="3504906" y="4917315"/>
                    <a:pt x="3516140" y="2908934"/>
                  </a:cubicBezTo>
                  <a:cubicBezTo>
                    <a:pt x="3522095" y="1708731"/>
                    <a:pt x="3017034" y="819374"/>
                    <a:pt x="2319762" y="163793"/>
                  </a:cubicBezTo>
                  <a:lnTo>
                    <a:pt x="2134482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2" name="צורה חופשית: צורה 21">
              <a:extLst>
                <a:ext uri="{FF2B5EF4-FFF2-40B4-BE49-F238E27FC236}">
                  <a16:creationId xmlns:a16="http://schemas.microsoft.com/office/drawing/2014/main" id="{703373F4-4545-463C-90D2-59838D91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85728" y="1"/>
              <a:ext cx="4093156" cy="6857999"/>
            </a:xfrm>
            <a:custGeom>
              <a:avLst/>
              <a:gdLst>
                <a:gd name="connsiteX0" fmla="*/ 1916065 w 4093156"/>
                <a:gd name="connsiteY0" fmla="*/ 0 h 6857999"/>
                <a:gd name="connsiteX1" fmla="*/ 2481932 w 4093156"/>
                <a:gd name="connsiteY1" fmla="*/ 0 h 6857999"/>
                <a:gd name="connsiteX2" fmla="*/ 2637513 w 4093156"/>
                <a:gd name="connsiteY2" fmla="*/ 119981 h 6857999"/>
                <a:gd name="connsiteX3" fmla="*/ 4093021 w 4093156"/>
                <a:gd name="connsiteY3" fmla="*/ 2889873 h 6857999"/>
                <a:gd name="connsiteX4" fmla="*/ 424957 w 4093156"/>
                <a:gd name="connsiteY4" fmla="*/ 6820408 h 6857999"/>
                <a:gd name="connsiteX5" fmla="*/ 312696 w 4093156"/>
                <a:gd name="connsiteY5" fmla="*/ 6857999 h 6857999"/>
                <a:gd name="connsiteX6" fmla="*/ 0 w 4093156"/>
                <a:gd name="connsiteY6" fmla="*/ 6857999 h 6857999"/>
                <a:gd name="connsiteX7" fmla="*/ 37473 w 4093156"/>
                <a:gd name="connsiteY7" fmla="*/ 6843451 h 6857999"/>
                <a:gd name="connsiteX8" fmla="*/ 3414182 w 4093156"/>
                <a:gd name="connsiteY8" fmla="*/ 2923229 h 6857999"/>
                <a:gd name="connsiteX9" fmla="*/ 1931972 w 4093156"/>
                <a:gd name="connsiteY9" fmla="*/ 12867 h 6857999"/>
                <a:gd name="connsiteX10" fmla="*/ 1916065 w 4093156"/>
                <a:gd name="connsiteY10" fmla="*/ 0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93156" h="6857999">
                  <a:moveTo>
                    <a:pt x="1916065" y="0"/>
                  </a:moveTo>
                  <a:lnTo>
                    <a:pt x="2481932" y="0"/>
                  </a:lnTo>
                  <a:lnTo>
                    <a:pt x="2637513" y="119981"/>
                  </a:lnTo>
                  <a:cubicBezTo>
                    <a:pt x="3461823" y="790118"/>
                    <a:pt x="4082377" y="1693319"/>
                    <a:pt x="4093021" y="2889873"/>
                  </a:cubicBezTo>
                  <a:cubicBezTo>
                    <a:pt x="4112374" y="5087764"/>
                    <a:pt x="2050364" y="6254462"/>
                    <a:pt x="424957" y="6820408"/>
                  </a:cubicBezTo>
                  <a:lnTo>
                    <a:pt x="312696" y="6857999"/>
                  </a:lnTo>
                  <a:lnTo>
                    <a:pt x="0" y="6857999"/>
                  </a:lnTo>
                  <a:lnTo>
                    <a:pt x="37473" y="6843451"/>
                  </a:lnTo>
                  <a:cubicBezTo>
                    <a:pt x="1492772" y="6258553"/>
                    <a:pt x="3443881" y="5043389"/>
                    <a:pt x="3414182" y="2923229"/>
                  </a:cubicBezTo>
                  <a:cubicBezTo>
                    <a:pt x="3397211" y="1658102"/>
                    <a:pt x="2750863" y="707246"/>
                    <a:pt x="1931972" y="12867"/>
                  </a:cubicBezTo>
                  <a:lnTo>
                    <a:pt x="1916065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  <p:sp>
          <p:nvSpPr>
            <p:cNvPr id="23" name="צורה חופשית: צורה 22">
              <a:extLst>
                <a:ext uri="{FF2B5EF4-FFF2-40B4-BE49-F238E27FC236}">
                  <a16:creationId xmlns:a16="http://schemas.microsoft.com/office/drawing/2014/main" id="{590407C2-26F7-45D5-BE31-B110BBC520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73203" y="1"/>
              <a:ext cx="2425707" cy="2659585"/>
            </a:xfrm>
            <a:custGeom>
              <a:avLst/>
              <a:gdLst>
                <a:gd name="connsiteX0" fmla="*/ 0 w 2425707"/>
                <a:gd name="connsiteY0" fmla="*/ 0 h 2659585"/>
                <a:gd name="connsiteX1" fmla="*/ 544789 w 2425707"/>
                <a:gd name="connsiteY1" fmla="*/ 0 h 2659585"/>
                <a:gd name="connsiteX2" fmla="*/ 617562 w 2425707"/>
                <a:gd name="connsiteY2" fmla="*/ 48632 h 2659585"/>
                <a:gd name="connsiteX3" fmla="*/ 2425707 w 2425707"/>
                <a:gd name="connsiteY3" fmla="*/ 2659585 h 2659585"/>
                <a:gd name="connsiteX4" fmla="*/ 1558654 w 2425707"/>
                <a:gd name="connsiteY4" fmla="*/ 2659585 h 2659585"/>
                <a:gd name="connsiteX5" fmla="*/ 140026 w 2425707"/>
                <a:gd name="connsiteY5" fmla="*/ 105783 h 2659585"/>
                <a:gd name="connsiteX6" fmla="*/ 0 w 2425707"/>
                <a:gd name="connsiteY6" fmla="*/ 0 h 2659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707" h="2659585">
                  <a:moveTo>
                    <a:pt x="0" y="0"/>
                  </a:moveTo>
                  <a:lnTo>
                    <a:pt x="544789" y="0"/>
                  </a:lnTo>
                  <a:lnTo>
                    <a:pt x="617562" y="48632"/>
                  </a:lnTo>
                  <a:cubicBezTo>
                    <a:pt x="1525571" y="684578"/>
                    <a:pt x="2263581" y="1537343"/>
                    <a:pt x="2425707" y="2659585"/>
                  </a:cubicBezTo>
                  <a:lnTo>
                    <a:pt x="1558654" y="2659585"/>
                  </a:lnTo>
                  <a:cubicBezTo>
                    <a:pt x="1555379" y="1581578"/>
                    <a:pt x="942724" y="742636"/>
                    <a:pt x="140026" y="10578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1F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/>
            </a:p>
          </p:txBody>
        </p:sp>
      </p:grp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C889F92E-54E5-4148-B838-023E4ACC68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62" y="389003"/>
            <a:ext cx="3414056" cy="1400739"/>
          </a:xfrm>
          <a:prstGeom prst="rect">
            <a:avLst/>
          </a:prstGeom>
        </p:spPr>
      </p:pic>
      <p:sp>
        <p:nvSpPr>
          <p:cNvPr id="26" name="מציין מיקום טקסט 46">
            <a:extLst>
              <a:ext uri="{FF2B5EF4-FFF2-40B4-BE49-F238E27FC236}">
                <a16:creationId xmlns:a16="http://schemas.microsoft.com/office/drawing/2014/main" id="{E8764290-FB38-42DB-A451-B6028A7F4A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47315" y="5945551"/>
            <a:ext cx="2037913" cy="360000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defRPr sz="20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30" name="כותרת 1">
            <a:extLst>
              <a:ext uri="{FF2B5EF4-FFF2-40B4-BE49-F238E27FC236}">
                <a16:creationId xmlns:a16="http://schemas.microsoft.com/office/drawing/2014/main" id="{9ABE937E-880A-485B-B24C-45CBD5961E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6884" y="2947395"/>
            <a:ext cx="10998774" cy="1330920"/>
          </a:xfrm>
        </p:spPr>
        <p:txBody>
          <a:bodyPr>
            <a:noAutofit/>
          </a:bodyPr>
          <a:lstStyle>
            <a:lvl1pPr algn="ctr">
              <a:lnSpc>
                <a:spcPts val="4400"/>
              </a:lnSpc>
              <a:defRPr sz="48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1" name="מציין מיקום טקסט 46">
            <a:extLst>
              <a:ext uri="{FF2B5EF4-FFF2-40B4-BE49-F238E27FC236}">
                <a16:creationId xmlns:a16="http://schemas.microsoft.com/office/drawing/2014/main" id="{DBBED7A2-FE66-4BAE-B1DF-AE0297E5DF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591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Name</a:t>
            </a:r>
          </a:p>
        </p:txBody>
      </p:sp>
      <p:sp>
        <p:nvSpPr>
          <p:cNvPr id="32" name="מציין מיקום טקסט 46">
            <a:extLst>
              <a:ext uri="{FF2B5EF4-FFF2-40B4-BE49-F238E27FC236}">
                <a16:creationId xmlns:a16="http://schemas.microsoft.com/office/drawing/2014/main" id="{04D61B56-6656-4B35-905A-D7A6DE36E9E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222942" y="5071255"/>
            <a:ext cx="2880000" cy="325683"/>
          </a:xfrm>
        </p:spPr>
        <p:txBody>
          <a:bodyPr vert="horz" lIns="108878" tIns="54439" rIns="108878" bIns="54439" rtlCol="0">
            <a:noAutofit/>
          </a:bodyPr>
          <a:lstStyle>
            <a:lvl1pPr rtl="0">
              <a:defRPr lang="en-US" sz="2000" b="1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 dirty="0"/>
              <a:t>Text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CA7211-2781-4CC7-A862-D01C14DA3256}"/>
              </a:ext>
            </a:extLst>
          </p:cNvPr>
          <p:cNvSpPr txBox="1"/>
          <p:nvPr userDrawn="1"/>
        </p:nvSpPr>
        <p:spPr>
          <a:xfrm>
            <a:off x="2041970" y="5082995"/>
            <a:ext cx="16466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Presented by: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239F56A-2FC9-4842-8E82-805A8A15B5D4}"/>
              </a:ext>
            </a:extLst>
          </p:cNvPr>
          <p:cNvSpPr txBox="1"/>
          <p:nvPr userDrawn="1"/>
        </p:nvSpPr>
        <p:spPr>
          <a:xfrm>
            <a:off x="6591952" y="5082995"/>
            <a:ext cx="6813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kern="1200" baseline="0" dirty="0">
                <a:solidFill>
                  <a:schemeClr val="accent1"/>
                </a:solidFill>
                <a:latin typeface="+mn-lt"/>
                <a:ea typeface="+mn-ea"/>
                <a:cs typeface="Tahoma" panose="020B0604030504040204" pitchFamily="34" charset="0"/>
              </a:rPr>
              <a:t>For: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25BB3E-08E5-45D6-B257-2910811173C9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7200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0D06280-CD97-4941-979E-AAF436D9088F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60832"/>
      </p:ext>
    </p:extLst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Public Safe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7C5ACE5-66CC-4D67-A392-3EC19DA1F02D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5CA478FE-BAB1-4242-9DF7-8A8E6F2A7EAF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7B3D064-0B08-4DEF-812C-55F4DC3FA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172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Securit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55ABCB7-C237-4670-9356-9FFC5D4DF85E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435188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Securit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7C45AA8-2DD0-41E2-BE70-2C7C2A145571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4" name="Footer Placeholder 3">
            <a:extLst>
              <a:ext uri="{FF2B5EF4-FFF2-40B4-BE49-F238E27FC236}">
                <a16:creationId xmlns:a16="http://schemas.microsoft.com/office/drawing/2014/main" id="{550B28D8-9AF2-47E9-A96A-1E52D940EB6C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2071622C-6C1B-4FFB-B420-1523F3F5E8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0079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18A155C-0803-45F2-A139-AC623E9A07C7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169190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Home &amp; Office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D331313-3BBE-4A6D-9604-505212750757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7" name="Footer Placeholder 3">
            <a:extLst>
              <a:ext uri="{FF2B5EF4-FFF2-40B4-BE49-F238E27FC236}">
                <a16:creationId xmlns:a16="http://schemas.microsoft.com/office/drawing/2014/main" id="{0A27284A-8ECE-4A88-AFAF-5AF6A10A10D6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80A87F92-419C-4F03-BFE5-7E413A4F59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1986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8DA3B92E-BBDE-41E6-A2DE-8BABA4892C6E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34305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Transportation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8C64C3E-A2F1-4A6F-A0E8-59D88562E442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0" name="Footer Placeholder 3">
            <a:extLst>
              <a:ext uri="{FF2B5EF4-FFF2-40B4-BE49-F238E27FC236}">
                <a16:creationId xmlns:a16="http://schemas.microsoft.com/office/drawing/2014/main" id="{E48E2555-4C5B-47A1-90CE-AC3F189C611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C6FC09E2-6FC2-4A1D-8DD8-65860AD989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072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9F14565-13C1-487B-AFFC-C2EB753F6140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821364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Wireless System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EFAB8074-D808-4A01-AA1E-A8C534E20F88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31" name="Footer Placeholder 3">
            <a:extLst>
              <a:ext uri="{FF2B5EF4-FFF2-40B4-BE49-F238E27FC236}">
                <a16:creationId xmlns:a16="http://schemas.microsoft.com/office/drawing/2014/main" id="{C23D0673-7BDC-432D-AD50-39FE9FFF343D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BD2490F6-CDAD-4FAC-994D-AFDF6DFF3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611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תמונה 10">
            <a:extLst>
              <a:ext uri="{FF2B5EF4-FFF2-40B4-BE49-F238E27FC236}">
                <a16:creationId xmlns:a16="http://schemas.microsoft.com/office/drawing/2014/main" id="{41ED0645-EEA7-4500-A273-D7D147FF9B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4723632"/>
            <a:ext cx="12192000" cy="1856941"/>
          </a:xfrm>
          <a:prstGeom prst="rect">
            <a:avLst/>
          </a:prstGeom>
        </p:spPr>
      </p:pic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8904188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0"/>
            <a:ext cx="8904190" cy="4040687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45" name="תמונה 44">
            <a:extLst>
              <a:ext uri="{FF2B5EF4-FFF2-40B4-BE49-F238E27FC236}">
                <a16:creationId xmlns:a16="http://schemas.microsoft.com/office/drawing/2014/main" id="{4522AFBD-9A9E-4F45-B8FE-CE5FB2376C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6B10DB2-7748-4164-B8A2-F994322A381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2020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26445544-3A41-40EE-90C9-7278D1A41F3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מציין מיקום של כותרת תחתונה 4">
            <a:extLst>
              <a:ext uri="{FF2B5EF4-FFF2-40B4-BE49-F238E27FC236}">
                <a16:creationId xmlns:a16="http://schemas.microsoft.com/office/drawing/2014/main" id="{FC31B947-751B-4A09-BE8E-F3985E927E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39759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B4EC85E-377B-49E3-8581-98F4A5FBD68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52702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Networks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37112E6-CDF3-4B9F-8343-2D9B2244ABF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29" name="Footer Placeholder 3">
            <a:extLst>
              <a:ext uri="{FF2B5EF4-FFF2-40B4-BE49-F238E27FC236}">
                <a16:creationId xmlns:a16="http://schemas.microsoft.com/office/drawing/2014/main" id="{11AB7998-3E65-42DE-8F1E-102D673380FB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91FE33DA-C4E1-4139-A4EE-3CA5644C8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460668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2198318-A83B-4CAA-AC54-944AE1ADE98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34755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Better Living with ICT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4B2C10D-7CF2-4423-B418-DAECCC84805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6" name="Footer Placeholder 3">
            <a:extLst>
              <a:ext uri="{FF2B5EF4-FFF2-40B4-BE49-F238E27FC236}">
                <a16:creationId xmlns:a16="http://schemas.microsoft.com/office/drawing/2014/main" id="{FE4BE3E4-4019-417B-A87C-BA62D650FD5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7555F6D8-8709-4E49-84D5-FCA164BFDA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6160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EA376C41-18E2-4529-A444-948176B08AF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880447"/>
      </p:ext>
    </p:extLst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Content Delivery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C86D6A44-F00F-42F7-805C-8413C84C8E8E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44" name="Footer Placeholder 3">
            <a:extLst>
              <a:ext uri="{FF2B5EF4-FFF2-40B4-BE49-F238E27FC236}">
                <a16:creationId xmlns:a16="http://schemas.microsoft.com/office/drawing/2014/main" id="{6C050F15-2D83-433C-973C-99CEEFA96328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מציין מיקום של כותרת תחתונה 4">
            <a:extLst>
              <a:ext uri="{FF2B5EF4-FFF2-40B4-BE49-F238E27FC236}">
                <a16:creationId xmlns:a16="http://schemas.microsoft.com/office/drawing/2014/main" id="{D70FCC3C-D070-495E-A4E9-9CD63D09E7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4511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2" name="מציין מיקום טקסט 2">
            <a:extLst>
              <a:ext uri="{FF2B5EF4-FFF2-40B4-BE49-F238E27FC236}">
                <a16:creationId xmlns:a16="http://schemas.microsoft.com/office/drawing/2014/main" id="{1A3739D2-6D9F-4809-AFA7-1B12ACC345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038600" y="6390520"/>
            <a:ext cx="4114800" cy="363600"/>
          </a:xfrm>
        </p:spPr>
        <p:txBody>
          <a:bodyPr anchor="ctr"/>
          <a:lstStyle>
            <a:lvl1pPr algn="ctr">
              <a:spcBef>
                <a:spcPts val="0"/>
              </a:spcBef>
              <a:defRPr sz="1400" baseline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ADD SECTION NAME</a:t>
            </a:r>
            <a:endParaRPr lang="he-IL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2020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16449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2020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ABF021DF-3E27-4B8F-9DFB-28249E42FB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ETSI/BOARD(19)125_0XX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5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2020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8052D5F3-C0B9-4514-B7A2-549305CDD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1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sp>
        <p:nvSpPr>
          <p:cNvPr id="6" name="מציין מיקום תוכן 4">
            <a:extLst>
              <a:ext uri="{FF2B5EF4-FFF2-40B4-BE49-F238E27FC236}">
                <a16:creationId xmlns:a16="http://schemas.microsoft.com/office/drawing/2014/main" id="{C3D68647-40BB-4E40-9D12-4180680B3A9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27384" y="1600571"/>
            <a:ext cx="5508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cxnSp>
        <p:nvCxnSpPr>
          <p:cNvPr id="8" name="מחבר ישר 7">
            <a:extLst>
              <a:ext uri="{FF2B5EF4-FFF2-40B4-BE49-F238E27FC236}">
                <a16:creationId xmlns:a16="http://schemas.microsoft.com/office/drawing/2014/main" id="{19F36860-9811-4767-99D7-F50368208E0C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תמונה 9">
            <a:extLst>
              <a:ext uri="{FF2B5EF4-FFF2-40B4-BE49-F238E27FC236}">
                <a16:creationId xmlns:a16="http://schemas.microsoft.com/office/drawing/2014/main" id="{4AA17FF7-E86C-4838-AB9C-3F47BB9CAB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8B0F238-C625-43A1-9C2B-130EAD00CCFA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34AFCAF6-F960-4857-B88B-801B85C0EDD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18FB610E-9806-493B-9C00-A8FB753631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344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5FA8BA-D507-4143-9C90-4DEEE643B2ED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704800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1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A1F6496-27E9-440D-92D9-60D5EEE5B905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307B9D33-FEF9-4380-BD20-9D29DB9F42DA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AD95CAA0-D765-4A48-BCDB-23B3F8E3B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913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General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כותרת 1">
            <a:extLst>
              <a:ext uri="{FF2B5EF4-FFF2-40B4-BE49-F238E27FC236}">
                <a16:creationId xmlns:a16="http://schemas.microsoft.com/office/drawing/2014/main" id="{5301E480-981E-49AF-B552-C702B15BAE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57890" y="3429000"/>
            <a:ext cx="3600000" cy="2678030"/>
          </a:xfrm>
        </p:spPr>
        <p:txBody>
          <a:bodyPr anchor="t">
            <a:noAutofit/>
          </a:bodyPr>
          <a:lstStyle>
            <a:lvl1pPr algn="ctr">
              <a:lnSpc>
                <a:spcPts val="4800"/>
              </a:lnSpc>
              <a:defRPr sz="4800" b="0" cap="none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Divider headline</a:t>
            </a:r>
          </a:p>
        </p:txBody>
      </p:sp>
      <p:pic>
        <p:nvPicPr>
          <p:cNvPr id="34" name="תמונה 33">
            <a:extLst>
              <a:ext uri="{FF2B5EF4-FFF2-40B4-BE49-F238E27FC236}">
                <a16:creationId xmlns:a16="http://schemas.microsoft.com/office/drawing/2014/main" id="{6F7F4453-8800-4C06-BF90-006519AAEA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5000C9C-5F4A-4137-B5D6-C7CBCBA749CF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tx1"/>
                </a:solidFill>
              </a:rPr>
              <a:t>© ETSI 2019</a:t>
            </a:r>
            <a:endParaRPr lang="he-IL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136761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- General Divider 2">
    <p:bg>
      <p:bgPr>
        <a:blipFill dpi="0" rotWithShape="1"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מחבר ישר 79">
            <a:extLst>
              <a:ext uri="{FF2B5EF4-FFF2-40B4-BE49-F238E27FC236}">
                <a16:creationId xmlns:a16="http://schemas.microsoft.com/office/drawing/2014/main" id="{6D31CB01-F4A3-47B4-9C21-E340F9C27871}"/>
              </a:ext>
            </a:extLst>
          </p:cNvPr>
          <p:cNvCxnSpPr>
            <a:cxnSpLocks/>
          </p:cNvCxnSpPr>
          <p:nvPr userDrawn="1"/>
        </p:nvCxnSpPr>
        <p:spPr>
          <a:xfrm>
            <a:off x="609758" y="1140812"/>
            <a:ext cx="90000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609760" y="274702"/>
            <a:ext cx="9000000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 userDrawn="1">
            <p:ph sz="quarter" idx="10" hasCustomPrompt="1"/>
          </p:nvPr>
        </p:nvSpPr>
        <p:spPr>
          <a:xfrm>
            <a:off x="609758" y="1600571"/>
            <a:ext cx="9000000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13" name="תמונה 12">
            <a:extLst>
              <a:ext uri="{FF2B5EF4-FFF2-40B4-BE49-F238E27FC236}">
                <a16:creationId xmlns:a16="http://schemas.microsoft.com/office/drawing/2014/main" id="{51374FC3-FDE5-46BE-9615-D545EFC9B3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15B2BD-39A7-4F11-A0F9-A8EBC07F4ED4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2019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44E42D40-548C-4F03-B969-9E06A979BE34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מציין מיקום של כותרת תחתונה 4">
            <a:extLst>
              <a:ext uri="{FF2B5EF4-FFF2-40B4-BE49-F238E27FC236}">
                <a16:creationId xmlns:a16="http://schemas.microsoft.com/office/drawing/2014/main" id="{44B39FA4-0625-40DB-9345-F9D4DCF460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834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מציין מיקום של כותרת 1">
            <a:extLst>
              <a:ext uri="{FF2B5EF4-FFF2-40B4-BE49-F238E27FC236}">
                <a16:creationId xmlns:a16="http://schemas.microsoft.com/office/drawing/2014/main" id="{2CFED113-5DDD-4FFD-8CCB-BC6D24C5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/>
          <a:p>
            <a:r>
              <a:rPr lang="en-US" dirty="0"/>
              <a:t>Click to edit headline style</a:t>
            </a:r>
          </a:p>
        </p:txBody>
      </p:sp>
      <p:sp>
        <p:nvSpPr>
          <p:cNvPr id="24" name="מציין מיקום טקסט 2">
            <a:extLst>
              <a:ext uri="{FF2B5EF4-FFF2-40B4-BE49-F238E27FC236}">
                <a16:creationId xmlns:a16="http://schemas.microsoft.com/office/drawing/2014/main" id="{C17FB1B4-EC1B-4F1E-A23B-7FB39219B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759" y="1600571"/>
            <a:ext cx="11225625" cy="4527011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/>
          <a:p>
            <a:pPr lvl="0"/>
            <a:r>
              <a:rPr lang="en-US" dirty="0"/>
              <a:t>First Level Text</a:t>
            </a:r>
            <a:endParaRPr lang="he-IL" dirty="0"/>
          </a:p>
          <a:p>
            <a:pPr lvl="1"/>
            <a:r>
              <a:rPr lang="en-US" dirty="0"/>
              <a:t>First Level Bullet</a:t>
            </a:r>
            <a:endParaRPr lang="he-IL" dirty="0"/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Number</a:t>
            </a:r>
            <a:endParaRPr lang="he-IL" dirty="0"/>
          </a:p>
          <a:p>
            <a:pPr lvl="4"/>
            <a:r>
              <a:rPr lang="en-US" dirty="0"/>
              <a:t>First Level Number</a:t>
            </a:r>
          </a:p>
          <a:p>
            <a:pPr lvl="5"/>
            <a:r>
              <a:rPr lang="en-US" dirty="0"/>
              <a:t>Second Level Number</a:t>
            </a:r>
          </a:p>
          <a:p>
            <a:pPr lvl="6"/>
            <a:r>
              <a:rPr lang="en-US" dirty="0"/>
              <a:t>Third Level Number</a:t>
            </a:r>
          </a:p>
          <a:p>
            <a:pPr lvl="7"/>
            <a:r>
              <a:rPr lang="en-US" dirty="0"/>
              <a:t>Note</a:t>
            </a:r>
          </a:p>
        </p:txBody>
      </p:sp>
    </p:spTree>
    <p:extLst>
      <p:ext uri="{BB962C8B-B14F-4D97-AF65-F5344CB8AC3E}">
        <p14:creationId xmlns:p14="http://schemas.microsoft.com/office/powerpoint/2010/main" val="85360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0" r:id="rId2"/>
    <p:sldLayoutId id="2147483801" r:id="rId3"/>
    <p:sldLayoutId id="2147483660" r:id="rId4"/>
    <p:sldLayoutId id="2147483779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  <p:sldLayoutId id="2147483841" r:id="rId15"/>
    <p:sldLayoutId id="2147483810" r:id="rId16"/>
    <p:sldLayoutId id="2147483811" r:id="rId17"/>
    <p:sldLayoutId id="2147483808" r:id="rId18"/>
    <p:sldLayoutId id="2147483809" r:id="rId19"/>
    <p:sldLayoutId id="2147483806" r:id="rId20"/>
    <p:sldLayoutId id="2147483807" r:id="rId21"/>
    <p:sldLayoutId id="2147483804" r:id="rId22"/>
    <p:sldLayoutId id="2147483805" r:id="rId23"/>
    <p:sldLayoutId id="2147483791" r:id="rId24"/>
    <p:sldLayoutId id="2147483799" r:id="rId25"/>
    <p:sldLayoutId id="2147483812" r:id="rId26"/>
    <p:sldLayoutId id="2147483813" r:id="rId27"/>
    <p:sldLayoutId id="2147483814" r:id="rId28"/>
    <p:sldLayoutId id="2147483815" r:id="rId29"/>
    <p:sldLayoutId id="2147483816" r:id="rId30"/>
    <p:sldLayoutId id="2147483817" r:id="rId31"/>
    <p:sldLayoutId id="2147483818" r:id="rId32"/>
    <p:sldLayoutId id="2147483819" r:id="rId33"/>
    <p:sldLayoutId id="2147483820" r:id="rId34"/>
    <p:sldLayoutId id="2147483821" r:id="rId35"/>
    <p:sldLayoutId id="2147483842" r:id="rId36"/>
    <p:sldLayoutId id="2147483843" r:id="rId37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3000" b="0" kern="1200" baseline="0">
          <a:solidFill>
            <a:schemeClr val="accent1"/>
          </a:solidFill>
          <a:latin typeface="+mn-lt"/>
          <a:ea typeface="+mj-ea"/>
          <a:cs typeface="Tahoma" panose="020B060403050404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buFont typeface="Wingdings" panose="05000000000000000000" pitchFamily="2" charset="2"/>
        <a:buNone/>
        <a:defRPr sz="2400" kern="1200" baseline="0">
          <a:solidFill>
            <a:schemeClr val="tx1"/>
          </a:solidFill>
          <a:latin typeface="+mn-lt"/>
          <a:ea typeface="+mn-ea"/>
          <a:cs typeface="Tahoma" panose="020B0604030504040204" pitchFamily="34" charset="0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3"/>
        </a:buClr>
        <a:buSzPct val="93000"/>
        <a:buFontTx/>
        <a:buBlip>
          <a:blip r:embed="rId39"/>
        </a:buBlip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SzPct val="93000"/>
        <a:buFontTx/>
        <a:buBlip>
          <a:blip r:embed="rId39"/>
        </a:buBlip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3pPr>
      <a:lvl4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SzPct val="93000"/>
        <a:buFontTx/>
        <a:buBlip>
          <a:blip r:embed="rId39"/>
        </a:buBlip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4pPr>
      <a:lvl5pPr marL="360000" indent="-360000" algn="l" defTabSz="914400" rtl="0" eaLnBrk="1" latinLnBrk="0" hangingPunct="1">
        <a:lnSpc>
          <a:spcPct val="100000"/>
        </a:lnSpc>
        <a:spcBef>
          <a:spcPts val="1200"/>
        </a:spcBef>
        <a:buClr>
          <a:schemeClr val="accent2"/>
        </a:buClr>
        <a:buFont typeface="+mj-lt"/>
        <a:buAutoNum type="arabicPeriod"/>
        <a:defRPr sz="24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5pPr>
      <a:lvl6pPr marL="720000" indent="-36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2"/>
        </a:buClr>
        <a:buFont typeface="+mj-lt"/>
        <a:buAutoNum type="arabicParenR"/>
        <a:defRPr sz="20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6pPr>
      <a:lvl7pPr marL="1008000" indent="-288000" algn="l" defTabSz="914400" rtl="0" eaLnBrk="1" latinLnBrk="0" hangingPunct="1">
        <a:lnSpc>
          <a:spcPct val="100000"/>
        </a:lnSpc>
        <a:spcBef>
          <a:spcPts val="400"/>
        </a:spcBef>
        <a:buClr>
          <a:schemeClr val="accent2"/>
        </a:buClr>
        <a:buFont typeface="+mj-lt"/>
        <a:buAutoNum type="alphaLcParenR"/>
        <a:defRPr sz="18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7pPr>
      <a:lvl8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None/>
        <a:defRPr sz="1600" kern="1200" baseline="0">
          <a:solidFill>
            <a:schemeClr val="tx1"/>
          </a:solidFill>
          <a:latin typeface="+mj-lt"/>
          <a:ea typeface="+mn-ea"/>
          <a:cs typeface="Tahoma" panose="020B0604030504040204" pitchFamily="34" charset="0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960" userDrawn="1">
          <p15:clr>
            <a:srgbClr val="F26B43"/>
          </p15:clr>
        </p15:guide>
        <p15:guide id="3" orient="horz" pos="345" userDrawn="1">
          <p15:clr>
            <a:srgbClr val="F26B43"/>
          </p15:clr>
        </p15:guide>
        <p15:guide id="4" pos="336" userDrawn="1">
          <p15:clr>
            <a:srgbClr val="F26B43"/>
          </p15:clr>
        </p15:guide>
        <p15:guide id="5" pos="7334" userDrawn="1">
          <p15:clr>
            <a:srgbClr val="F26B43"/>
          </p15:clr>
        </p15:guide>
        <p15:guide id="6" orient="horz" pos="1192" userDrawn="1">
          <p15:clr>
            <a:srgbClr val="A4A3A4"/>
          </p15:clr>
        </p15:guide>
        <p15:guide id="7" orient="horz" pos="960" userDrawn="1">
          <p15:clr>
            <a:srgbClr val="A4A3A4"/>
          </p15:clr>
        </p15:guide>
        <p15:guide id="9" orient="horz" pos="1420" userDrawn="1">
          <p15:clr>
            <a:srgbClr val="A4A3A4"/>
          </p15:clr>
        </p15:guide>
        <p15:guide id="12" orient="horz" pos="2160" userDrawn="1">
          <p15:clr>
            <a:srgbClr val="A4A3A4"/>
          </p15:clr>
        </p15:guide>
        <p15:guide id="13" orient="horz" pos="632" userDrawn="1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70EFC105-4126-4095-9808-AAFCC9AA83C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22.06.2020</a:t>
            </a:r>
          </a:p>
        </p:txBody>
      </p:sp>
      <p:sp>
        <p:nvSpPr>
          <p:cNvPr id="2" name="כותרת 1">
            <a:extLst>
              <a:ext uri="{FF2B5EF4-FFF2-40B4-BE49-F238E27FC236}">
                <a16:creationId xmlns:a16="http://schemas.microsoft.com/office/drawing/2014/main" id="{4A59707F-057E-4A2B-8139-5C96DDFC9F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ISG_E4P_Introduction_Pandemic_Tracing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383F8D3C-4FCC-45C2-A491-65EFF4E00A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Edgar Guillot</a:t>
            </a:r>
          </a:p>
        </p:txBody>
      </p:sp>
      <p:sp>
        <p:nvSpPr>
          <p:cNvPr id="9" name="מציין מיקום טקסט 8">
            <a:extLst>
              <a:ext uri="{FF2B5EF4-FFF2-40B4-BE49-F238E27FC236}">
                <a16:creationId xmlns:a16="http://schemas.microsoft.com/office/drawing/2014/main" id="{E0D95049-F654-46FF-8E98-336BBC643B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/>
              <a:t>ISG E4P-CC#02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588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A2EB890-44BB-4440-A1E7-5922D047D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59" y="274702"/>
            <a:ext cx="9415984" cy="866110"/>
          </a:xfrm>
        </p:spPr>
        <p:txBody>
          <a:bodyPr/>
          <a:lstStyle/>
          <a:p>
            <a:r>
              <a:rPr lang="en-US" dirty="0"/>
              <a:t>Europe for Privacy-Preserving Pandemic Protection (E4P)</a:t>
            </a:r>
            <a:br>
              <a:rPr lang="en-US" dirty="0"/>
            </a:br>
            <a:r>
              <a:rPr lang="en-US" dirty="0"/>
              <a:t>E4P In a nutshell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C9C713A6-B41C-47F2-986B-33941B0B453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9758" y="1600570"/>
            <a:ext cx="10896442" cy="4040687"/>
          </a:xfrm>
        </p:spPr>
        <p:txBody>
          <a:bodyPr/>
          <a:lstStyle/>
          <a:p>
            <a:pPr marL="285750" indent="-285750">
              <a:buClr>
                <a:schemeClr val="bg2"/>
              </a:buClr>
              <a:buSzPct val="100000"/>
              <a:buFontTx/>
              <a:buChar char="-"/>
            </a:pPr>
            <a:r>
              <a:rPr lang="en-US" b="1" dirty="0"/>
              <a:t>"Europe for Privacy-Preserving Pandemic Protection" (E4P</a:t>
            </a:r>
            <a:r>
              <a:rPr lang="en-US" dirty="0"/>
              <a:t>) was created by ETSI as </a:t>
            </a:r>
            <a:r>
              <a:rPr lang="en-US" b="1" dirty="0"/>
              <a:t>a global initiative. </a:t>
            </a:r>
            <a:r>
              <a:rPr lang="en-US" dirty="0"/>
              <a:t>E4P supports the ultimate objective </a:t>
            </a:r>
            <a:r>
              <a:rPr lang="en-US" b="1" dirty="0"/>
              <a:t>to save lives </a:t>
            </a:r>
            <a:r>
              <a:rPr lang="en-US" dirty="0"/>
              <a:t>by contributing to break COVID-19 transmission chains.</a:t>
            </a:r>
          </a:p>
          <a:p>
            <a:pPr marL="285750" indent="-285750">
              <a:buClr>
                <a:schemeClr val="bg2"/>
              </a:buClr>
              <a:buSzPct val="100000"/>
              <a:buFontTx/>
              <a:buChar char="-"/>
            </a:pPr>
            <a:r>
              <a:rPr lang="en-US" dirty="0"/>
              <a:t>E4P aims to define </a:t>
            </a:r>
            <a:r>
              <a:rPr lang="en-US" b="1" dirty="0"/>
              <a:t>a global framework for digital contact tracing systems </a:t>
            </a:r>
            <a:r>
              <a:rPr lang="en-US" dirty="0"/>
              <a:t>that would facilitate data privacy, security, scalability and interoperability.</a:t>
            </a:r>
          </a:p>
          <a:p>
            <a:pPr marL="285750" indent="-285750">
              <a:buClr>
                <a:schemeClr val="bg2"/>
              </a:buClr>
              <a:buSzPct val="100000"/>
              <a:buFontTx/>
              <a:buChar char="-"/>
            </a:pPr>
            <a:r>
              <a:rPr lang="en-US" dirty="0"/>
              <a:t>Participants to the E4P meetings are representatives of 36 </a:t>
            </a:r>
            <a:r>
              <a:rPr lang="en-US" b="1" dirty="0"/>
              <a:t>global organizations</a:t>
            </a:r>
            <a:r>
              <a:rPr lang="en-US" dirty="0"/>
              <a:t>, with members ranging from government and EC representatives, vendors, operators and research bodies to ethics, legal and cybersecurity players.</a:t>
            </a:r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74C0643A-AAB2-4657-BC65-F1A383862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dirty="0"/>
              <a:t>E4P(20)000_16r2</a:t>
            </a:r>
          </a:p>
        </p:txBody>
      </p:sp>
    </p:spTree>
    <p:extLst>
      <p:ext uri="{BB962C8B-B14F-4D97-AF65-F5344CB8AC3E}">
        <p14:creationId xmlns:p14="http://schemas.microsoft.com/office/powerpoint/2010/main" val="641456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European Privacy-Preserving Pandemic Protection (E4P)</a:t>
            </a:r>
            <a:br>
              <a:rPr lang="en-US" dirty="0"/>
            </a:br>
            <a:r>
              <a:rPr lang="en-US" dirty="0"/>
              <a:t>E4P’s aim and target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/>
              <a:t>In the context of pandemic with a transmittable virus such as SARS-CoV-2, digital contact tracing systems are used </a:t>
            </a:r>
            <a:r>
              <a:rPr lang="en-US" b="1" dirty="0"/>
              <a:t>to cut infection chain </a:t>
            </a:r>
            <a:r>
              <a:rPr lang="en-US" dirty="0"/>
              <a:t>by alerting people of the risk of infection due to having been in close contact with an infected person.</a:t>
            </a:r>
          </a:p>
          <a:p>
            <a:pPr algn="just"/>
            <a:r>
              <a:rPr lang="en-US" dirty="0"/>
              <a:t>The ETSI ISG E4P aims to develop </a:t>
            </a:r>
            <a:r>
              <a:rPr lang="en-US" b="1" dirty="0"/>
              <a:t>a global framework and consistent set of specifications </a:t>
            </a:r>
            <a:r>
              <a:rPr lang="en-US" dirty="0"/>
              <a:t>for contact tracing systems using proximity detection methods. </a:t>
            </a:r>
          </a:p>
          <a:p>
            <a:pPr algn="just"/>
            <a:r>
              <a:rPr lang="en-US" dirty="0"/>
              <a:t>E4P plans to produce a </a:t>
            </a:r>
            <a:r>
              <a:rPr lang="en-US" b="1" dirty="0"/>
              <a:t>comparison between existing systems and 4 specifications </a:t>
            </a:r>
            <a:r>
              <a:rPr lang="en-US" dirty="0"/>
              <a:t>in a short timeframe. The 4 specifications will describe the requirements for contact tracing systems, the device-based mechanisms, the back-end mechanisms and an interoperability framework. The first specifications will be </a:t>
            </a:r>
            <a:r>
              <a:rPr lang="en-US" b="1" dirty="0"/>
              <a:t>available soon before end of 2020 </a:t>
            </a:r>
            <a:r>
              <a:rPr lang="en-US" dirty="0"/>
              <a:t>so as to be applicable to existing solutions.</a:t>
            </a:r>
          </a:p>
          <a:p>
            <a:pPr algn="just"/>
            <a:r>
              <a:rPr lang="en-US" dirty="0"/>
              <a:t>The E4P is an Industry Specification Group (ISG) of ETSI and is opened to the </a:t>
            </a:r>
            <a:r>
              <a:rPr lang="en-US" b="1" dirty="0"/>
              <a:t>wide participation of the industry and society</a:t>
            </a:r>
            <a:r>
              <a:rPr lang="en-US" dirty="0"/>
              <a:t>: Any company can participate and contribute to the work of E4P as ETSI members or non ETSI members.</a:t>
            </a:r>
          </a:p>
          <a:p>
            <a:endParaRPr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E4P(20)000_16r2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85608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European Privacy-Preserving Pandemic Protection (E4P)</a:t>
            </a:r>
            <a:br>
              <a:rPr lang="en-US" dirty="0"/>
            </a:br>
            <a:r>
              <a:rPr lang="en-US" dirty="0"/>
              <a:t>E4P Working plan 1/2</a:t>
            </a:r>
          </a:p>
        </p:txBody>
      </p:sp>
      <p:sp>
        <p:nvSpPr>
          <p:cNvPr id="11" name="מציין מיקום של כותרת תחתונה 10">
            <a:extLst>
              <a:ext uri="{FF2B5EF4-FFF2-40B4-BE49-F238E27FC236}">
                <a16:creationId xmlns:a16="http://schemas.microsoft.com/office/drawing/2014/main" id="{6ED87D37-521E-443A-8FDE-21FB291EC7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75886" y="6435684"/>
            <a:ext cx="4114800" cy="3651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dirty="0"/>
              <a:t>E4P(20)000_16r2</a:t>
            </a:r>
          </a:p>
        </p:txBody>
      </p:sp>
      <p:sp>
        <p:nvSpPr>
          <p:cNvPr id="7" name="מציין מיקום תוכן 5">
            <a:extLst>
              <a:ext uri="{FF2B5EF4-FFF2-40B4-BE49-F238E27FC236}">
                <a16:creationId xmlns:a16="http://schemas.microsoft.com/office/drawing/2014/main" id="{136C578C-AF78-4512-BA07-5982DECB8BFA}"/>
              </a:ext>
            </a:extLst>
          </p:cNvPr>
          <p:cNvSpPr txBox="1">
            <a:spLocks/>
          </p:cNvSpPr>
          <p:nvPr/>
        </p:nvSpPr>
        <p:spPr>
          <a:xfrm>
            <a:off x="228600" y="1164771"/>
            <a:ext cx="11698895" cy="852286"/>
          </a:xfrm>
          <a:prstGeom prst="rect">
            <a:avLst/>
          </a:prstGeom>
        </p:spPr>
        <p:txBody>
          <a:bodyPr vert="horz" lIns="108878" tIns="54439" rIns="108878" bIns="54439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800"/>
              </a:spcBef>
              <a:buFont typeface="Wingdings" panose="05000000000000000000" pitchFamily="2" charset="2"/>
              <a:buNone/>
              <a:defRPr sz="2400" kern="1200" baseline="0">
                <a:solidFill>
                  <a:schemeClr val="tx1"/>
                </a:solidFill>
                <a:latin typeface="+mn-lt"/>
                <a:ea typeface="+mn-ea"/>
                <a:cs typeface="Tahoma" panose="020B0604030504040204" pitchFamily="34" charset="0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3"/>
              </a:buClr>
              <a:buSzPct val="93000"/>
              <a:buFontTx/>
              <a:buBlip>
                <a:blip r:embed="rId2"/>
              </a:buBlip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3pPr>
            <a:lvl4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SzPct val="93000"/>
              <a:buFontTx/>
              <a:buBlip>
                <a:blip r:embed="rId2"/>
              </a:buBlip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4pPr>
            <a:lvl5pPr marL="360000" indent="-36000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accent2"/>
              </a:buClr>
              <a:buFont typeface="+mj-lt"/>
              <a:buAutoNum type="arabicPeriod"/>
              <a:defRPr sz="24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5pPr>
            <a:lvl6pPr marL="720000" indent="-36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+mj-lt"/>
              <a:buAutoNum type="arabicParenR"/>
              <a:defRPr sz="20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6pPr>
            <a:lvl7pPr marL="1008000" indent="-288000" algn="l" defTabSz="914400" rtl="0" eaLnBrk="1" latinLnBrk="0" hangingPunct="1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Font typeface="+mj-lt"/>
              <a:buAutoNum type="alphaLcParenR"/>
              <a:defRPr sz="18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7pPr>
            <a:lvl8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Tahoma" panose="020B0604030504040204" pitchFamily="34" charset="0"/>
              </a:defRPr>
            </a:lvl8pPr>
            <a:lvl9pPr marL="3886200" indent="-228600" algn="r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i="1" dirty="0"/>
              <a:t>5 work items have been approved, the development of the related documents has started. E4P has planned meetings every 2 weeks to support the delivery targets.</a:t>
            </a:r>
          </a:p>
        </p:txBody>
      </p:sp>
      <p:sp>
        <p:nvSpPr>
          <p:cNvPr id="5" name="Espace réservé du contenu 1"/>
          <p:cNvSpPr txBox="1">
            <a:spLocks/>
          </p:cNvSpPr>
          <p:nvPr/>
        </p:nvSpPr>
        <p:spPr>
          <a:xfrm>
            <a:off x="9424541" y="2611040"/>
            <a:ext cx="1135666" cy="929271"/>
          </a:xfrm>
          <a:prstGeom prst="rect">
            <a:avLst/>
          </a:prstGeom>
          <a:ln>
            <a:solidFill>
              <a:srgbClr val="FFFFFF">
                <a:lumMod val="85000"/>
              </a:srgbClr>
            </a:solidFill>
          </a:ln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tabLst/>
              <a:defRPr sz="14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1"/>
              </a:buClr>
              <a:buSzPct val="25000"/>
              <a:buFont typeface="Calibri" panose="020F0502020204030204" pitchFamily="34" charset="0"/>
              <a:buNone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2pPr>
            <a:lvl3pPr marL="180975" indent="-180975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1400" kern="1200" spc="-20" baseline="0">
                <a:solidFill>
                  <a:schemeClr val="tx1"/>
                </a:solidFill>
                <a:latin typeface="Helvetica 75 Bold" panose="020B0804020202020204" pitchFamily="34" charset="0"/>
                <a:ea typeface="+mn-ea"/>
                <a:cs typeface="+mn-cs"/>
              </a:defRPr>
            </a:lvl3pPr>
            <a:lvl4pPr marL="407988" indent="-1905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4pPr>
            <a:lvl5pPr marL="595313" indent="-173038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–"/>
              <a:defRPr sz="1400" kern="1200" spc="-20" baseline="0">
                <a:solidFill>
                  <a:schemeClr val="tx1"/>
                </a:solidFill>
                <a:latin typeface="Helvetica 55 Roman" panose="000B0500000000000000" pitchFamily="34" charset="0"/>
                <a:ea typeface="+mn-ea"/>
                <a:cs typeface="+mn-cs"/>
              </a:defRPr>
            </a:lvl5pPr>
            <a:lvl6pPr marL="800100" indent="-1905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Helvetica 55 Roman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sz="800" b="0" i="0" u="none" strike="noStrike" kern="1200" cap="none" spc="-2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Ad : WI adoption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sz="800" b="0" i="0" u="none" strike="noStrike" kern="1200" cap="none" spc="-2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ED : Early Draft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sz="800" b="0" i="0" u="none" strike="noStrike" kern="1200" cap="none" spc="-2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SD : Stable Draft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sz="800" b="0" i="0" u="none" strike="noStrike" kern="1200" cap="none" spc="-2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DfA : Draft for Approval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ct val="25000"/>
              <a:buFont typeface="Calibri" panose="020F0502020204030204" pitchFamily="34" charset="0"/>
              <a:buNone/>
              <a:tabLst/>
              <a:defRPr/>
            </a:pPr>
            <a:r>
              <a:rPr kumimoji="0" lang="en-US" sz="800" b="0" i="0" u="none" strike="noStrike" kern="1200" cap="none" spc="-2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App : Approval</a:t>
            </a:r>
            <a:endParaRPr kumimoji="0" lang="en-US" sz="800" b="0" i="0" u="none" strike="noStrike" kern="1200" cap="none" spc="-2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142580"/>
              </p:ext>
            </p:extLst>
          </p:nvPr>
        </p:nvGraphicFramePr>
        <p:xfrm>
          <a:off x="4176394" y="1831637"/>
          <a:ext cx="7537810" cy="370840"/>
        </p:xfrm>
        <a:graphic>
          <a:graphicData uri="http://schemas.openxmlformats.org/drawingml/2006/table">
            <a:tbl>
              <a:tblPr firstRow="1" bandRow="1"/>
              <a:tblGrid>
                <a:gridCol w="1076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68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 err="1"/>
                        <a:t>June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/>
                        <a:t>July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 err="1"/>
                        <a:t>Aug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/>
                        <a:t>Sept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 err="1"/>
                        <a:t>Oct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 err="1"/>
                        <a:t>Nov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Helvetica 75 Bold"/>
                        </a:defRPr>
                      </a:lvl9pPr>
                    </a:lstStyle>
                    <a:p>
                      <a:r>
                        <a:rPr lang="fr-FR" dirty="0" err="1"/>
                        <a:t>Dec</a:t>
                      </a:r>
                      <a:endParaRPr lang="fr-FR" dirty="0"/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ZoneTexte 7"/>
          <p:cNvSpPr txBox="1"/>
          <p:nvPr/>
        </p:nvSpPr>
        <p:spPr>
          <a:xfrm>
            <a:off x="130629" y="2575180"/>
            <a:ext cx="4169228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Comparison of existing pandemic tracing systems </a:t>
            </a:r>
          </a:p>
        </p:txBody>
      </p:sp>
      <p:sp>
        <p:nvSpPr>
          <p:cNvPr id="9" name="Flèche droite 8"/>
          <p:cNvSpPr/>
          <p:nvPr/>
        </p:nvSpPr>
        <p:spPr>
          <a:xfrm>
            <a:off x="4755313" y="2530124"/>
            <a:ext cx="1541123" cy="280332"/>
          </a:xfrm>
          <a:prstGeom prst="rightArrow">
            <a:avLst/>
          </a:prstGeom>
          <a:solidFill>
            <a:srgbClr val="4BB4E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30630" y="3415295"/>
            <a:ext cx="4326734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Requirements for pandemic contact tracing systems using mobile devices</a:t>
            </a: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 	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130630" y="5915678"/>
            <a:ext cx="4539341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Pandemic proximity tracing systems: Interoperability framework</a:t>
            </a:r>
            <a:endParaRPr lang="fr-FR" sz="1400" dirty="0">
              <a:solidFill>
                <a:srgbClr val="000000"/>
              </a:solidFill>
              <a:latin typeface="Helvetica 75" pitchFamily="34" charset="0"/>
              <a:ea typeface="ＭＳ Ｐゴシック" pitchFamily="34" charset="-128"/>
            </a:endParaRPr>
          </a:p>
        </p:txBody>
      </p:sp>
      <p:sp>
        <p:nvSpPr>
          <p:cNvPr id="14" name="Flèche droite 13"/>
          <p:cNvSpPr/>
          <p:nvPr/>
        </p:nvSpPr>
        <p:spPr>
          <a:xfrm>
            <a:off x="4755043" y="5881030"/>
            <a:ext cx="5804898" cy="280870"/>
          </a:xfrm>
          <a:prstGeom prst="rightArrow">
            <a:avLst/>
          </a:prstGeom>
          <a:solidFill>
            <a:srgbClr val="4BB4E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4765342" y="5936826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Ad: 09/06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9871570" y="5936825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App: 25/11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755311" y="2585651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Ad: 09/06</a:t>
            </a:r>
          </a:p>
        </p:txBody>
      </p:sp>
      <p:sp>
        <p:nvSpPr>
          <p:cNvPr id="20" name="ZoneTexte 19"/>
          <p:cNvSpPr txBox="1"/>
          <p:nvPr/>
        </p:nvSpPr>
        <p:spPr>
          <a:xfrm>
            <a:off x="5608069" y="2585650"/>
            <a:ext cx="763492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App: 31/07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4907711" y="2778190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ED: 19/06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5060111" y="2930590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SD: 07/07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5212511" y="3082990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 err="1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DfA</a:t>
            </a: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: 21/07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4973264" y="3592861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ED: 19/06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5125664" y="3745261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SD: 07/07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5278064" y="3897661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 err="1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DfA</a:t>
            </a: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: 21/07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5219091" y="6131122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ED: 15/07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7313307" y="6117882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SD: 11/09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8154077" y="6117882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 err="1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DfA</a:t>
            </a: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: 01/10</a:t>
            </a:r>
          </a:p>
        </p:txBody>
      </p:sp>
      <p:cxnSp>
        <p:nvCxnSpPr>
          <p:cNvPr id="33" name="Connecteur droit 32"/>
          <p:cNvCxnSpPr/>
          <p:nvPr/>
        </p:nvCxnSpPr>
        <p:spPr>
          <a:xfrm>
            <a:off x="10644680" y="1688759"/>
            <a:ext cx="24276" cy="4788241"/>
          </a:xfrm>
          <a:prstGeom prst="line">
            <a:avLst/>
          </a:prstGeom>
          <a:noFill/>
          <a:ln w="9525" cap="flat" cmpd="sng" algn="ctr">
            <a:solidFill>
              <a:srgbClr val="8F8F8F"/>
            </a:solidFill>
            <a:prstDash val="solid"/>
          </a:ln>
          <a:effectLst/>
        </p:spPr>
      </p:cxnSp>
      <p:cxnSp>
        <p:nvCxnSpPr>
          <p:cNvPr id="34" name="Connecteur droit avec flèche 33"/>
          <p:cNvCxnSpPr/>
          <p:nvPr/>
        </p:nvCxnSpPr>
        <p:spPr>
          <a:xfrm flipV="1">
            <a:off x="4457362" y="2368490"/>
            <a:ext cx="6187318" cy="16184"/>
          </a:xfrm>
          <a:prstGeom prst="straightConnector1">
            <a:avLst/>
          </a:prstGeom>
          <a:noFill/>
          <a:ln w="9525" cap="flat" cmpd="sng" algn="ctr">
            <a:solidFill>
              <a:srgbClr val="8F8F8F"/>
            </a:solidFill>
            <a:prstDash val="solid"/>
            <a:tailEnd type="arrow"/>
          </a:ln>
          <a:effectLst/>
        </p:spPr>
      </p:cxnSp>
      <p:cxnSp>
        <p:nvCxnSpPr>
          <p:cNvPr id="35" name="Connecteur droit avec flèche 34"/>
          <p:cNvCxnSpPr/>
          <p:nvPr/>
        </p:nvCxnSpPr>
        <p:spPr>
          <a:xfrm>
            <a:off x="10668956" y="2368490"/>
            <a:ext cx="1068149" cy="0"/>
          </a:xfrm>
          <a:prstGeom prst="straightConnector1">
            <a:avLst/>
          </a:prstGeom>
          <a:noFill/>
          <a:ln w="9525" cap="flat" cmpd="sng" algn="ctr">
            <a:solidFill>
              <a:srgbClr val="8F8F8F"/>
            </a:solidFill>
            <a:prstDash val="solid"/>
            <a:tailEnd type="arrow"/>
          </a:ln>
          <a:effectLst/>
        </p:spPr>
      </p:cxnSp>
      <p:sp>
        <p:nvSpPr>
          <p:cNvPr id="36" name="ZoneTexte 35"/>
          <p:cNvSpPr txBox="1"/>
          <p:nvPr/>
        </p:nvSpPr>
        <p:spPr>
          <a:xfrm>
            <a:off x="6211298" y="2169230"/>
            <a:ext cx="2631415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1st stage</a:t>
            </a:r>
          </a:p>
        </p:txBody>
      </p:sp>
      <p:sp>
        <p:nvSpPr>
          <p:cNvPr id="37" name="ZoneTexte 36"/>
          <p:cNvSpPr txBox="1"/>
          <p:nvPr/>
        </p:nvSpPr>
        <p:spPr>
          <a:xfrm>
            <a:off x="10762243" y="2159789"/>
            <a:ext cx="974862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2nd stage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10762242" y="4327304"/>
            <a:ext cx="1165253" cy="369332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Specification updates</a:t>
            </a:r>
          </a:p>
        </p:txBody>
      </p:sp>
      <p:sp>
        <p:nvSpPr>
          <p:cNvPr id="42" name="Flèche droite 41"/>
          <p:cNvSpPr/>
          <p:nvPr/>
        </p:nvSpPr>
        <p:spPr>
          <a:xfrm>
            <a:off x="4755046" y="3359769"/>
            <a:ext cx="1541123" cy="280332"/>
          </a:xfrm>
          <a:prstGeom prst="rightArrow">
            <a:avLst/>
          </a:prstGeom>
          <a:solidFill>
            <a:srgbClr val="4BB4E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43" name="ZoneTexte 42"/>
          <p:cNvSpPr txBox="1"/>
          <p:nvPr/>
        </p:nvSpPr>
        <p:spPr>
          <a:xfrm>
            <a:off x="4755044" y="3415296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Ad: 09/06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5607802" y="3415295"/>
            <a:ext cx="763492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App: 31/07</a:t>
            </a:r>
          </a:p>
        </p:txBody>
      </p:sp>
      <p:sp>
        <p:nvSpPr>
          <p:cNvPr id="56" name="ZoneTexte 55"/>
          <p:cNvSpPr txBox="1"/>
          <p:nvPr/>
        </p:nvSpPr>
        <p:spPr>
          <a:xfrm>
            <a:off x="108258" y="4274780"/>
            <a:ext cx="5001268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lvl="2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Device-based mechanisms </a:t>
            </a: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for pandemic contact tracing systems</a:t>
            </a: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	</a:t>
            </a:r>
          </a:p>
        </p:txBody>
      </p:sp>
      <p:sp>
        <p:nvSpPr>
          <p:cNvPr id="57" name="Flèche droite 56"/>
          <p:cNvSpPr/>
          <p:nvPr/>
        </p:nvSpPr>
        <p:spPr>
          <a:xfrm>
            <a:off x="5083814" y="4245354"/>
            <a:ext cx="3414447" cy="284887"/>
          </a:xfrm>
          <a:prstGeom prst="rightArrow">
            <a:avLst/>
          </a:prstGeom>
          <a:solidFill>
            <a:srgbClr val="4BB4E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58" name="ZoneTexte 57"/>
          <p:cNvSpPr txBox="1"/>
          <p:nvPr/>
        </p:nvSpPr>
        <p:spPr>
          <a:xfrm>
            <a:off x="58843" y="5133228"/>
            <a:ext cx="4929483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lvl="2"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Back-End mechanisms for pandemic contact tracing systems</a:t>
            </a:r>
            <a:endParaRPr lang="fr-FR" sz="1400" dirty="0">
              <a:solidFill>
                <a:srgbClr val="000000"/>
              </a:solidFill>
              <a:latin typeface="Helvetica 75" pitchFamily="34" charset="0"/>
              <a:ea typeface="ＭＳ Ｐゴシック" pitchFamily="34" charset="-128"/>
            </a:endParaRPr>
          </a:p>
        </p:txBody>
      </p:sp>
      <p:sp>
        <p:nvSpPr>
          <p:cNvPr id="59" name="ZoneTexte 58"/>
          <p:cNvSpPr txBox="1"/>
          <p:nvPr/>
        </p:nvSpPr>
        <p:spPr>
          <a:xfrm>
            <a:off x="5083814" y="4320948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Ad: 23/06</a:t>
            </a:r>
          </a:p>
        </p:txBody>
      </p:sp>
      <p:sp>
        <p:nvSpPr>
          <p:cNvPr id="60" name="ZoneTexte 59"/>
          <p:cNvSpPr txBox="1"/>
          <p:nvPr/>
        </p:nvSpPr>
        <p:spPr>
          <a:xfrm>
            <a:off x="7758522" y="4320947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App: 29/09</a:t>
            </a:r>
          </a:p>
        </p:txBody>
      </p:sp>
      <p:sp>
        <p:nvSpPr>
          <p:cNvPr id="61" name="ZoneTexte 60"/>
          <p:cNvSpPr txBox="1"/>
          <p:nvPr/>
        </p:nvSpPr>
        <p:spPr>
          <a:xfrm>
            <a:off x="5579747" y="4480134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ED: 21/07</a:t>
            </a:r>
          </a:p>
        </p:txBody>
      </p:sp>
      <p:sp>
        <p:nvSpPr>
          <p:cNvPr id="62" name="ZoneTexte 61"/>
          <p:cNvSpPr txBox="1"/>
          <p:nvPr/>
        </p:nvSpPr>
        <p:spPr>
          <a:xfrm>
            <a:off x="6993098" y="4453297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SD: 01/09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7414337" y="4583996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 err="1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DfA</a:t>
            </a: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: 15/09</a:t>
            </a:r>
          </a:p>
        </p:txBody>
      </p:sp>
      <p:sp>
        <p:nvSpPr>
          <p:cNvPr id="64" name="Flèche droite 63"/>
          <p:cNvSpPr/>
          <p:nvPr/>
        </p:nvSpPr>
        <p:spPr>
          <a:xfrm>
            <a:off x="5102221" y="5080718"/>
            <a:ext cx="3414447" cy="284887"/>
          </a:xfrm>
          <a:prstGeom prst="rightArrow">
            <a:avLst/>
          </a:prstGeom>
          <a:solidFill>
            <a:srgbClr val="4BB4E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712788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75 Bold"/>
              <a:ea typeface="+mn-ea"/>
              <a:cs typeface="+mn-cs"/>
            </a:endParaRPr>
          </a:p>
        </p:txBody>
      </p:sp>
      <p:sp>
        <p:nvSpPr>
          <p:cNvPr id="65" name="ZoneTexte 64"/>
          <p:cNvSpPr txBox="1"/>
          <p:nvPr/>
        </p:nvSpPr>
        <p:spPr>
          <a:xfrm>
            <a:off x="5102221" y="5156312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Ad: 23/06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7776929" y="5156311"/>
            <a:ext cx="688369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App: 29/09</a:t>
            </a:r>
          </a:p>
        </p:txBody>
      </p:sp>
      <p:sp>
        <p:nvSpPr>
          <p:cNvPr id="67" name="ZoneTexte 66"/>
          <p:cNvSpPr txBox="1"/>
          <p:nvPr/>
        </p:nvSpPr>
        <p:spPr>
          <a:xfrm>
            <a:off x="5598154" y="5315498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ED: 21/07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7011505" y="5288661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SD: 01/09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7432744" y="5419360"/>
            <a:ext cx="688369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000" dirty="0" err="1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DfA</a:t>
            </a:r>
            <a:r>
              <a:rPr lang="fr-FR" sz="10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: 15/09</a:t>
            </a:r>
          </a:p>
        </p:txBody>
      </p:sp>
      <p:sp>
        <p:nvSpPr>
          <p:cNvPr id="4" name="Rectangle 3"/>
          <p:cNvSpPr/>
          <p:nvPr/>
        </p:nvSpPr>
        <p:spPr>
          <a:xfrm>
            <a:off x="1823278" y="2803137"/>
            <a:ext cx="16001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WI DGR/E4P-002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32897" y="3664194"/>
            <a:ext cx="1590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WI DGS/E4P-003</a:t>
            </a:r>
            <a:endParaRPr lang="fr-FR" sz="1400" dirty="0">
              <a:solidFill>
                <a:srgbClr val="000000"/>
              </a:solidFill>
              <a:latin typeface="Helvetica 75" pitchFamily="34" charset="0"/>
              <a:ea typeface="ＭＳ Ｐゴシック" pitchFamily="34" charset="-12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32897" y="4499745"/>
            <a:ext cx="1590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WI DGS/E4P-006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32897" y="5371699"/>
            <a:ext cx="15904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2"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fr-FR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WI DGS/E4P-008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828087" y="6131121"/>
            <a:ext cx="15905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12788" fontAlgn="base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000000"/>
                </a:solidFill>
                <a:latin typeface="Helvetica 75" pitchFamily="34" charset="0"/>
                <a:ea typeface="ＭＳ Ｐゴシック" pitchFamily="34" charset="-128"/>
              </a:rPr>
              <a:t>WI DGS/E4P-001</a:t>
            </a:r>
            <a:endParaRPr lang="fr-FR" sz="1400" dirty="0">
              <a:solidFill>
                <a:srgbClr val="000000"/>
              </a:solidFill>
              <a:latin typeface="Helvetica 75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2175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European Privacy-Preserving Pandemic Protection (E4P)</a:t>
            </a:r>
            <a:br>
              <a:rPr lang="en-US" dirty="0"/>
            </a:br>
            <a:r>
              <a:rPr lang="en-US" dirty="0"/>
              <a:t>E4P Contacts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Chairman: 				Edgar Guillot</a:t>
            </a:r>
          </a:p>
          <a:p>
            <a:r>
              <a:rPr lang="en-US" dirty="0"/>
              <a:t>Vice-chair/Technical coordination: 	Stéphane Dalmas</a:t>
            </a:r>
          </a:p>
          <a:p>
            <a:r>
              <a:rPr lang="en-US" dirty="0"/>
              <a:t>Vice-chair/Communication:  		Miguel Garcia-Menendez</a:t>
            </a:r>
          </a:p>
          <a:p>
            <a:r>
              <a:rPr lang="en-US" dirty="0"/>
              <a:t>ETSI Secretariat Support:  	</a:t>
            </a:r>
            <a:r>
              <a:rPr lang="en-US"/>
              <a:t>	&lt;</a:t>
            </a:r>
            <a:r>
              <a:rPr lang="en-US" dirty="0"/>
              <a:t>ISGSupport@etsi.org&gt;</a:t>
            </a: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dirty="0"/>
              <a:t>E4P(20)000_16r2</a:t>
            </a:r>
          </a:p>
        </p:txBody>
      </p:sp>
    </p:spTree>
    <p:extLst>
      <p:ext uri="{BB962C8B-B14F-4D97-AF65-F5344CB8AC3E}">
        <p14:creationId xmlns:p14="http://schemas.microsoft.com/office/powerpoint/2010/main" val="582551832"/>
      </p:ext>
    </p:extLst>
  </p:cSld>
  <p:clrMapOvr>
    <a:masterClrMapping/>
  </p:clrMapOvr>
</p:sld>
</file>

<file path=ppt/theme/theme1.xml><?xml version="1.0" encoding="utf-8"?>
<a:theme xmlns:a="http://schemas.openxmlformats.org/drawingml/2006/main" name="ETSI Corporate 2018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943DDD5-5376-488D-B598-48D58A708B55}" vid="{97EB6BF5-CCF1-4557-9204-633E591AB08E}"/>
    </a:ext>
  </a:extLst>
</a:theme>
</file>

<file path=ppt/theme/theme2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TSI 2018">
      <a:dk1>
        <a:srgbClr val="3E484F"/>
      </a:dk1>
      <a:lt1>
        <a:srgbClr val="A0CBED"/>
      </a:lt1>
      <a:dk2>
        <a:srgbClr val="000000"/>
      </a:dk2>
      <a:lt2>
        <a:srgbClr val="FFFFFF"/>
      </a:lt2>
      <a:accent1>
        <a:srgbClr val="004A8D"/>
      </a:accent1>
      <a:accent2>
        <a:srgbClr val="007DC3"/>
      </a:accent2>
      <a:accent3>
        <a:srgbClr val="69747A"/>
      </a:accent3>
      <a:accent4>
        <a:srgbClr val="E8E196"/>
      </a:accent4>
      <a:accent5>
        <a:srgbClr val="FFC20E"/>
      </a:accent5>
      <a:accent6>
        <a:srgbClr val="8DC640"/>
      </a:accent6>
      <a:hlink>
        <a:srgbClr val="007DC3"/>
      </a:hlink>
      <a:folHlink>
        <a:srgbClr val="8C56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1794A7320C5D74AA582AFE2FA9E86DA" ma:contentTypeVersion="13" ma:contentTypeDescription="Create a new document." ma:contentTypeScope="" ma:versionID="49f443a3e0e9256f9dae27c06f0f8343">
  <xsd:schema xmlns:xsd="http://www.w3.org/2001/XMLSchema" xmlns:xs="http://www.w3.org/2001/XMLSchema" xmlns:p="http://schemas.microsoft.com/office/2006/metadata/properties" xmlns:ns3="be383100-d921-47a1-96e2-63f6099ad46d" xmlns:ns4="a4d3a65a-15f9-49ca-be9b-88133f1a5881" targetNamespace="http://schemas.microsoft.com/office/2006/metadata/properties" ma:root="true" ma:fieldsID="720b6c43cab4b27a3bfe5e5b18ece342" ns3:_="" ns4:_="">
    <xsd:import namespace="be383100-d921-47a1-96e2-63f6099ad46d"/>
    <xsd:import namespace="a4d3a65a-15f9-49ca-be9b-88133f1a588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383100-d921-47a1-96e2-63f6099ad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d3a65a-15f9-49ca-be9b-88133f1a588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16E29D1-ED30-4814-8672-715A5A7929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e383100-d921-47a1-96e2-63f6099ad46d"/>
    <ds:schemaRef ds:uri="a4d3a65a-15f9-49ca-be9b-88133f1a58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37C008D-64C0-41B8-8619-FCCC6F89F7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B361DA-D3E8-4D0A-8E68-2463ED2CFE34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a4d3a65a-15f9-49ca-be9b-88133f1a5881"/>
    <ds:schemaRef ds:uri="be383100-d921-47a1-96e2-63f6099ad46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201</TotalTime>
  <Words>518</Words>
  <Application>Microsoft Office PowerPoint</Application>
  <PresentationFormat>Widescreen</PresentationFormat>
  <Paragraphs>74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Helvetica 75</vt:lpstr>
      <vt:lpstr>Helvetica 75 Bold</vt:lpstr>
      <vt:lpstr>Wingdings</vt:lpstr>
      <vt:lpstr>ETSI Corporate 2018</vt:lpstr>
      <vt:lpstr>ISG_E4P_Introduction_Pandemic_Tracing</vt:lpstr>
      <vt:lpstr>Europe for Privacy-Preserving Pandemic Protection (E4P) E4P In a nutshell</vt:lpstr>
      <vt:lpstr>European Privacy-Preserving Pandemic Protection (E4P) E4P’s aim and target</vt:lpstr>
      <vt:lpstr>European Privacy-Preserving Pandemic Protection (E4P) E4P Working plan 1/2</vt:lpstr>
      <vt:lpstr>European Privacy-Preserving Pandemic Protection (E4P) E4P Contacts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short guide to using the ETSI PowerPoint Template</dc:title>
  <dc:subject>&lt;Speech title here&gt;</dc:subject>
  <dc:creator>Chantal Bonardi</dc:creator>
  <cp:lastModifiedBy>Helene Schmidt</cp:lastModifiedBy>
  <cp:revision>21</cp:revision>
  <dcterms:created xsi:type="dcterms:W3CDTF">2019-11-20T12:42:38Z</dcterms:created>
  <dcterms:modified xsi:type="dcterms:W3CDTF">2020-07-03T09:57:23Z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ecurityLevel">
    <vt:lpwstr>Level 2 – Sensitive</vt:lpwstr>
  </property>
  <property fmtid="{D5CDD505-2E9C-101B-9397-08002B2CF9AE}" pid="3" name="Updated">
    <vt:bool>true</vt:bool>
  </property>
  <property fmtid="{D5CDD505-2E9C-101B-9397-08002B2CF9AE}" pid="4" name="ContentTypeId">
    <vt:lpwstr>0x010100F1794A7320C5D74AA582AFE2FA9E86DA</vt:lpwstr>
  </property>
</Properties>
</file>